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" y="228600"/>
            <a:ext cx="8458200" cy="3657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effectLst/>
              </a:rPr>
              <a:t>Министерство Образования и Науки Республики Казахстан</a:t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>ВОСТОЧНО-КАЗАХСТАНСКИЙ ГОСУДАРСТВЕННЫЙ ТЕХНИЧЕСКИЙ</a:t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>УНИВЕРСИТЕТ им. Д. </a:t>
            </a:r>
            <a:r>
              <a:rPr lang="ru-RU" sz="2000" dirty="0" err="1">
                <a:effectLst/>
              </a:rPr>
              <a:t>Серикбаева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Презентация</a:t>
            </a:r>
            <a:r>
              <a:rPr lang="ru-RU" sz="2700" dirty="0">
                <a:effectLst/>
              </a:rPr>
              <a:t/>
            </a:r>
            <a:br>
              <a:rPr lang="ru-RU" sz="2700" dirty="0">
                <a:effectLst/>
              </a:rPr>
            </a:br>
            <a:r>
              <a:rPr lang="ru-RU" sz="2700" dirty="0">
                <a:effectLst/>
              </a:rPr>
              <a:t>По дисциплине</a:t>
            </a:r>
            <a:br>
              <a:rPr lang="ru-RU" sz="2700" dirty="0">
                <a:effectLst/>
              </a:rPr>
            </a:br>
            <a:r>
              <a:rPr lang="ru-RU" sz="2700" dirty="0">
                <a:effectLst/>
              </a:rPr>
              <a:t>«Поиски и разведка МПИ»</a:t>
            </a:r>
            <a:br>
              <a:rPr lang="ru-RU" sz="2700" dirty="0">
                <a:effectLst/>
              </a:rPr>
            </a:br>
            <a:r>
              <a:rPr lang="ru-RU" sz="2700" dirty="0">
                <a:effectLst/>
              </a:rPr>
              <a:t>Тема: "Месторождение </a:t>
            </a:r>
            <a:r>
              <a:rPr lang="ru-RU" sz="2700" dirty="0" err="1">
                <a:effectLst/>
              </a:rPr>
              <a:t>Бакырчик</a:t>
            </a:r>
            <a:r>
              <a:rPr lang="ru-RU" sz="2700" dirty="0">
                <a:effectLst/>
              </a:rPr>
              <a:t>"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114800"/>
            <a:ext cx="8458200" cy="22098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Выполнил: студент группы 16-ГР-1</a:t>
            </a:r>
          </a:p>
          <a:p>
            <a:pPr algn="r"/>
            <a:r>
              <a:rPr lang="ru-RU" dirty="0" err="1" smtClean="0"/>
              <a:t>Молдаханов</a:t>
            </a:r>
            <a:r>
              <a:rPr lang="ru-RU" dirty="0" smtClean="0"/>
              <a:t> С.А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Проверил:</a:t>
            </a:r>
          </a:p>
          <a:p>
            <a:pPr algn="r"/>
            <a:r>
              <a:rPr lang="ru-RU" dirty="0" smtClean="0"/>
              <a:t>Доцент</a:t>
            </a:r>
          </a:p>
          <a:p>
            <a:pPr algn="r"/>
            <a:r>
              <a:rPr lang="ru-RU" dirty="0" smtClean="0"/>
              <a:t>Черненко З.И.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6172200"/>
          </a:xfrm>
        </p:spPr>
        <p:txBody>
          <a:bodyPr>
            <a:normAutofit/>
          </a:bodyPr>
          <a:lstStyle/>
          <a:p>
            <a:r>
              <a:rPr lang="ru-RU" dirty="0" smtClean="0"/>
              <a:t>Месторождение приурочено к центральной части </a:t>
            </a:r>
            <a:r>
              <a:rPr lang="ru-RU" dirty="0" err="1" smtClean="0"/>
              <a:t>Кызыловской</a:t>
            </a:r>
            <a:r>
              <a:rPr lang="ru-RU" dirty="0" smtClean="0"/>
              <a:t> зоны смятия и имеет протяженность около 5 км.  </a:t>
            </a:r>
          </a:p>
          <a:p>
            <a:r>
              <a:rPr lang="ru-RU" dirty="0" smtClean="0"/>
              <a:t>Условно разделяется на три участка - Центральный или собственно </a:t>
            </a:r>
            <a:r>
              <a:rPr lang="ru-RU" dirty="0" err="1" smtClean="0"/>
              <a:t>Бакырчик</a:t>
            </a:r>
            <a:r>
              <a:rPr lang="ru-RU" dirty="0" smtClean="0"/>
              <a:t>, Промежуточный и Глубокий Лог. </a:t>
            </a:r>
          </a:p>
          <a:p>
            <a:r>
              <a:rPr lang="ru-RU" dirty="0" smtClean="0"/>
              <a:t>По запасам </a:t>
            </a:r>
            <a:r>
              <a:rPr lang="ru-RU" dirty="0" err="1" smtClean="0"/>
              <a:t>Бакырчик</a:t>
            </a:r>
            <a:r>
              <a:rPr lang="ru-RU" dirty="0" smtClean="0"/>
              <a:t> занимает 12 место в мире и является наиболее крупным золоторудным объектом в Казахстане.</a:t>
            </a:r>
          </a:p>
          <a:p>
            <a:r>
              <a:rPr lang="ru-RU" dirty="0" smtClean="0"/>
              <a:t>Площадь месторождения составляет около 1.8 км</a:t>
            </a:r>
            <a:r>
              <a:rPr lang="ru-RU" baseline="30000" dirty="0" smtClean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Ержан\Desktop\_btt4345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457200"/>
            <a:ext cx="8001000" cy="562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0198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Породы интенсивно </a:t>
            </a:r>
            <a:r>
              <a:rPr lang="ru-RU" dirty="0" err="1" smtClean="0"/>
              <a:t>рассланцованы</a:t>
            </a:r>
            <a:r>
              <a:rPr lang="ru-RU" dirty="0" smtClean="0"/>
              <a:t>, содержат углеродистое вещество и сульфиды (до 5-10%). Наиболее насыщены золотоносными сульфидами (пиритом и арсенопиритом) алевролиты с содержанием углеродистого вещества 0,2-0,4% при наличии карбонатного материала. </a:t>
            </a:r>
          </a:p>
          <a:p>
            <a:r>
              <a:rPr lang="ru-RU" dirty="0" smtClean="0"/>
              <a:t>Рудные тела представлены системой </a:t>
            </a:r>
            <a:r>
              <a:rPr lang="ru-RU" dirty="0" err="1" smtClean="0"/>
              <a:t>кулисообразных</a:t>
            </a:r>
            <a:r>
              <a:rPr lang="ru-RU" dirty="0" smtClean="0"/>
              <a:t> минерализованных зон значительной мощности (до 20 м) и протяженности (до 500 м), прослеженных на глубину более 1200 м (рис. 75). Руды полосчатого и массивно-вкрапленного сложения.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\Desktop\7a52a96f283132fb35f9607029f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05000"/>
            <a:ext cx="4776788" cy="4048125"/>
          </a:xfrm>
          <a:prstGeom prst="rect">
            <a:avLst/>
          </a:prstGeom>
          <a:noFill/>
        </p:spPr>
      </p:pic>
      <p:pic>
        <p:nvPicPr>
          <p:cNvPr id="1027" name="Picture 3" descr="C:\Users\Админ\Desktop\4664674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7072" y="1905000"/>
            <a:ext cx="4376928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0"/>
            <a:ext cx="8686800" cy="838200"/>
          </a:xfrm>
        </p:spPr>
        <p:txBody>
          <a:bodyPr/>
          <a:lstStyle/>
          <a:p>
            <a:r>
              <a:rPr lang="ru-RU" dirty="0" smtClean="0"/>
              <a:t>Геологический разрез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lnSpcReduction="10000"/>
          </a:bodyPr>
          <a:lstStyle/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Рис. 1. </a:t>
            </a:r>
            <a:r>
              <a:rPr lang="ru-RU" sz="1800" dirty="0" err="1" smtClean="0"/>
              <a:t>Бакырчикское</a:t>
            </a:r>
            <a:r>
              <a:rPr lang="ru-RU" sz="1800" dirty="0" smtClean="0"/>
              <a:t> месторождение, участки промежуточный и глубокий лог: 1 – рыхлые отложения; 2 – </a:t>
            </a:r>
            <a:r>
              <a:rPr lang="ru-RU" sz="1800" dirty="0" err="1" smtClean="0"/>
              <a:t>кокпектинская</a:t>
            </a:r>
            <a:r>
              <a:rPr lang="ru-RU" sz="1800" dirty="0" smtClean="0"/>
              <a:t> свита; 3 – </a:t>
            </a:r>
            <a:r>
              <a:rPr lang="ru-RU" sz="1800" dirty="0" err="1" smtClean="0"/>
              <a:t>буконьская</a:t>
            </a:r>
            <a:r>
              <a:rPr lang="ru-RU" sz="1800" dirty="0" smtClean="0"/>
              <a:t> свита, подсвита песчаников; 4 – продуктивная пачка; 5 – шаровые песчаники; 6 – аргиллиты; 7 – песчаники; 8 – </a:t>
            </a:r>
            <a:r>
              <a:rPr lang="ru-RU" sz="1800" dirty="0" err="1" smtClean="0"/>
              <a:t>переслаивание</a:t>
            </a:r>
            <a:r>
              <a:rPr lang="ru-RU" sz="1800" dirty="0" smtClean="0"/>
              <a:t> песчаников и углеродосодержащих сланцев: 9 – зайки диоритовых порфиритов; 10 – </a:t>
            </a:r>
            <a:r>
              <a:rPr lang="ru-RU" sz="1800" dirty="0" err="1" smtClean="0"/>
              <a:t>трахиандезитовые</a:t>
            </a:r>
            <a:r>
              <a:rPr lang="ru-RU" sz="1800" dirty="0" smtClean="0"/>
              <a:t> порфириты; 11 – шов </a:t>
            </a:r>
            <a:r>
              <a:rPr lang="ru-RU" sz="1800" dirty="0" err="1" smtClean="0"/>
              <a:t>Кшыловского</a:t>
            </a:r>
            <a:r>
              <a:rPr lang="ru-RU" sz="1800" dirty="0" smtClean="0"/>
              <a:t> разлома; 12 – второстепенные нарушения</a:t>
            </a:r>
            <a:endParaRPr lang="ru-RU" sz="1800" dirty="0"/>
          </a:p>
        </p:txBody>
      </p:sp>
      <p:pic>
        <p:nvPicPr>
          <p:cNvPr id="2051" name="Picture 3" descr="C:\Users\Админ\Desktop\pic_41_fmt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85344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86800" cy="6400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Текстуры руд - вкрапленная, пятнистая, полосчатая, реже </a:t>
            </a:r>
            <a:r>
              <a:rPr lang="ru-RU" dirty="0" err="1" smtClean="0"/>
              <a:t>брекчиевая</a:t>
            </a:r>
            <a:r>
              <a:rPr lang="ru-RU" dirty="0" smtClean="0"/>
              <a:t> и прожилковая. </a:t>
            </a:r>
          </a:p>
          <a:p>
            <a:r>
              <a:rPr lang="ru-RU" dirty="0" smtClean="0"/>
              <a:t>Стадийность рудообразования: ранняя стадия колчеданная (</a:t>
            </a:r>
            <a:r>
              <a:rPr lang="ru-RU" dirty="0" err="1" smtClean="0"/>
              <a:t>пирит-арсенопиритовая</a:t>
            </a:r>
            <a:r>
              <a:rPr lang="ru-RU" dirty="0" smtClean="0"/>
              <a:t>), средняя - полиметаллическая, поздняя - </a:t>
            </a:r>
            <a:r>
              <a:rPr lang="ru-RU" dirty="0" err="1" smtClean="0"/>
              <a:t>кварц-карбонат-антимонитовая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Главная золотоносность связана с ранней стадией. Кварц в зонах дробления и </a:t>
            </a:r>
            <a:r>
              <a:rPr lang="ru-RU" dirty="0" err="1" smtClean="0"/>
              <a:t>окварцевания</a:t>
            </a:r>
            <a:r>
              <a:rPr lang="ru-RU" dirty="0" smtClean="0"/>
              <a:t> </a:t>
            </a:r>
            <a:r>
              <a:rPr lang="ru-RU" dirty="0" err="1" smtClean="0"/>
              <a:t>незолотоносен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Высока положительная корреляция золота с мышьяком и общей сульфидной серой. Прямая связь с углеродом установлена только в интервале содержаний 0,2-1,5%. </a:t>
            </a:r>
          </a:p>
          <a:p>
            <a:r>
              <a:rPr lang="ru-RU" dirty="0" smtClean="0"/>
              <a:t>Отмечается положительная связь золота с бором, стронцием и фосфором.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/>
          </a:bodyPr>
          <a:lstStyle/>
          <a:p>
            <a:r>
              <a:rPr lang="ru-RU" dirty="0" smtClean="0"/>
              <a:t>Руды месторождения характеризуются широким набором элементов: золото, серебро, свинец, цинк, медь, кобальт, никель, молибден, мышьяк, фосфор, бор, стронций. Содержание мышьяка в рудах 0,3-1,5%.</a:t>
            </a:r>
          </a:p>
          <a:p>
            <a:r>
              <a:rPr lang="ru-RU" dirty="0" smtClean="0"/>
              <a:t> По запасам относится к уникальным. Среднее содержание золота 9,4 г/т. Зона окисления полностью отработана. Отработка первичных руд в стадии освоения.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дмин\Desktop\339bf36a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4648199" cy="4525962"/>
          </a:xfrm>
          <a:prstGeom prst="rect">
            <a:avLst/>
          </a:prstGeom>
          <a:noFill/>
        </p:spPr>
      </p:pic>
      <p:pic>
        <p:nvPicPr>
          <p:cNvPr id="3075" name="Picture 3" descr="C:\Users\Админ\Desktop\пирит-(керн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00200"/>
            <a:ext cx="45720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605049">
            <a:off x="327010" y="1740265"/>
            <a:ext cx="8962296" cy="4525963"/>
          </a:xfrm>
        </p:spPr>
        <p:txBody>
          <a:bodyPr>
            <a:normAutofit/>
          </a:bodyPr>
          <a:lstStyle/>
          <a:p>
            <a:r>
              <a:rPr lang="ru-RU" sz="11500" dirty="0" smtClean="0"/>
              <a:t>Спасибо за Внимание!</a:t>
            </a:r>
            <a:endParaRPr lang="ru-RU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</TotalTime>
  <Words>308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Franklin Gothic Book</vt:lpstr>
      <vt:lpstr>Franklin Gothic Medium</vt:lpstr>
      <vt:lpstr>Times New Roman</vt:lpstr>
      <vt:lpstr>Wingdings 2</vt:lpstr>
      <vt:lpstr>Трек</vt:lpstr>
      <vt:lpstr>Министерство Образования и Науки Республики Казахстан ВОСТОЧНО-КАЗАХСТАНСКИЙ ГОСУДАРСТВЕННЫЙ ТЕХНИЧЕСКИЙ УНИВЕРСИТЕТ им. Д. Серикбаева   Презентация По дисциплине «Поиски и разведка МПИ» Тема: "Месторождение Бакырчик"  </vt:lpstr>
      <vt:lpstr>Презентация PowerPoint</vt:lpstr>
      <vt:lpstr>Презентация PowerPoint</vt:lpstr>
      <vt:lpstr>Презентация PowerPoint</vt:lpstr>
      <vt:lpstr>Презентация PowerPoint</vt:lpstr>
      <vt:lpstr>Геологический разрез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Месторождение Бакырчик</dc:title>
  <dc:creator>Админ</dc:creator>
  <cp:lastModifiedBy>Пользователь Windows</cp:lastModifiedBy>
  <cp:revision>4</cp:revision>
  <dcterms:created xsi:type="dcterms:W3CDTF">2019-04-21T06:36:23Z</dcterms:created>
  <dcterms:modified xsi:type="dcterms:W3CDTF">2019-04-22T07:18:54Z</dcterms:modified>
</cp:coreProperties>
</file>